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C724B-31B6-48A6-8A8C-E6590E138ABB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BA622-6220-45D1-B442-22EF33FFF4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7AC88F5-FC31-4D3A-8D09-00968CD19DD1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E25F-9466-4044-B517-2D0E3601BFEF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6E0F-62F4-49DC-B2ED-13DD95E49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E25F-9466-4044-B517-2D0E3601BFEF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6E0F-62F4-49DC-B2ED-13DD95E49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6" y="274640"/>
            <a:ext cx="23145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1" y="274640"/>
            <a:ext cx="679132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E25F-9466-4044-B517-2D0E3601BFEF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6E0F-62F4-49DC-B2ED-13DD95E49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E25F-9466-4044-B517-2D0E3601BFEF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6E0F-62F4-49DC-B2ED-13DD95E49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E25F-9466-4044-B517-2D0E3601BFEF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6E0F-62F4-49DC-B2ED-13DD95E49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E25F-9466-4044-B517-2D0E3601BFEF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6E0F-62F4-49DC-B2ED-13DD95E49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E25F-9466-4044-B517-2D0E3601BFEF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6E0F-62F4-49DC-B2ED-13DD95E49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E25F-9466-4044-B517-2D0E3601BFEF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6E0F-62F4-49DC-B2ED-13DD95E49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E25F-9466-4044-B517-2D0E3601BFEF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6E0F-62F4-49DC-B2ED-13DD95E49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E25F-9466-4044-B517-2D0E3601BFEF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6E0F-62F4-49DC-B2ED-13DD95E49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E25F-9466-4044-B517-2D0E3601BFEF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6E0F-62F4-49DC-B2ED-13DD95E49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3E25F-9466-4044-B517-2D0E3601BFEF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C6E0F-62F4-49DC-B2ED-13DD95E49A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OS%20Printing%20and%20Graphic%20Arts%20Supervision%20L-4.docx" TargetMode="External"/><Relationship Id="rId13" Type="http://schemas.openxmlformats.org/officeDocument/2006/relationships/hyperlink" Target="OS%20Pharmaceuticals%20Mfg%20L2%20&amp;%20L3.docx" TargetMode="External"/><Relationship Id="rId3" Type="http://schemas.openxmlformats.org/officeDocument/2006/relationships/hyperlink" Target="OS%20Pharma%20Mfg%20Mgt%20L5.doc" TargetMode="External"/><Relationship Id="rId7" Type="http://schemas.openxmlformats.org/officeDocument/2006/relationships/hyperlink" Target="OS%20Printing%20and%20Graphic%20Arts%20Operation%20%20L-%202%20&amp;%203.docx" TargetMode="External"/><Relationship Id="rId12" Type="http://schemas.openxmlformats.org/officeDocument/2006/relationships/hyperlink" Target="OS%20Basic%20Pharmaceuticals%20Mfg%20L1.doc" TargetMode="External"/><Relationship Id="rId17" Type="http://schemas.openxmlformats.org/officeDocument/2006/relationships/hyperlink" Target="OS%20Soap%20&amp;%20Detrgnt%20Mfg%20Opr%20Spv%20L4.doc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OS%20Adv%20Soap%20&amp;%20Detrgnt%20%20Mfg%20Opr%20L3.doc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OS%20Basic%20Printing%20and%20Graphic%20Arts%20Services%20L-1.docx" TargetMode="External"/><Relationship Id="rId11" Type="http://schemas.openxmlformats.org/officeDocument/2006/relationships/hyperlink" Target="OS%20Pulping%20and%20Papermaking%20Operations%20%20L-2%20&amp;%203%20(Repaired).doc" TargetMode="External"/><Relationship Id="rId5" Type="http://schemas.openxmlformats.org/officeDocument/2006/relationships/hyperlink" Target="OS%20Polymer%20Processing%20L3%20&amp;%20L4.docx" TargetMode="External"/><Relationship Id="rId15" Type="http://schemas.openxmlformats.org/officeDocument/2006/relationships/hyperlink" Target="OS%20Soap%20&amp;%20Detrgnt%20Mfg%20Opr%20L2.docx" TargetMode="External"/><Relationship Id="rId10" Type="http://schemas.openxmlformats.org/officeDocument/2006/relationships/hyperlink" Target="OS%20Basic%20Chemicals%20Processing%20Work%20%20L-1.doc" TargetMode="External"/><Relationship Id="rId4" Type="http://schemas.openxmlformats.org/officeDocument/2006/relationships/hyperlink" Target="OS%20Polymer%20Processing%20Operation%20L2.doc" TargetMode="External"/><Relationship Id="rId9" Type="http://schemas.openxmlformats.org/officeDocument/2006/relationships/hyperlink" Target="OS%20Chemical%20Products%20Processing%20Mgt%20L5.docx" TargetMode="External"/><Relationship Id="rId14" Type="http://schemas.openxmlformats.org/officeDocument/2006/relationships/hyperlink" Target="OS%20Pharma%20Mfg%20Supv%20L4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457200" y="152400"/>
            <a:ext cx="8229600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2200" b="1" dirty="0">
                <a:latin typeface="Arial" pitchFamily="34" charset="0"/>
                <a:ea typeface="+mj-ea"/>
                <a:cs typeface="Arial" pitchFamily="34" charset="0"/>
              </a:rPr>
              <a:t>Sector: Industry</a:t>
            </a:r>
            <a:br>
              <a:rPr lang="en-US" sz="2200" b="1" dirty="0">
                <a:latin typeface="Arial" pitchFamily="34" charset="0"/>
                <a:ea typeface="+mj-ea"/>
                <a:cs typeface="Arial" pitchFamily="34" charset="0"/>
              </a:rPr>
            </a:br>
            <a:r>
              <a:rPr kumimoji="1" lang="en-US" sz="2200" b="1" dirty="0">
                <a:latin typeface="Arial" pitchFamily="34" charset="0"/>
                <a:ea typeface="+mj-ea"/>
                <a:cs typeface="Arial" pitchFamily="34" charset="0"/>
              </a:rPr>
              <a:t>Chemical Products </a:t>
            </a:r>
            <a:r>
              <a:rPr kumimoji="1" lang="en-US" sz="2200" b="1" dirty="0" smtClean="0">
                <a:latin typeface="Arial" pitchFamily="34" charset="0"/>
                <a:ea typeface="+mj-ea"/>
                <a:cs typeface="Arial" pitchFamily="34" charset="0"/>
              </a:rPr>
              <a:t>Manufacturing</a:t>
            </a:r>
            <a:endParaRPr lang="en-US" sz="2200" dirty="0">
              <a:latin typeface="+mj-lt"/>
              <a:ea typeface="+mj-ea"/>
              <a:cs typeface="+mj-cs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0" y="6096000"/>
            <a:ext cx="8382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0" hangingPunct="0">
              <a:defRPr/>
            </a:pPr>
            <a:r>
              <a:rPr lang="en-US" sz="1600" b="1" dirty="0">
                <a:latin typeface="Calibri" pitchFamily="34" charset="0"/>
                <a:cs typeface="Times New Roman" pitchFamily="18" charset="0"/>
              </a:rPr>
              <a:t>Level I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3078" name="Rectangle 70"/>
          <p:cNvSpPr>
            <a:spLocks noChangeArrowheads="1"/>
          </p:cNvSpPr>
          <p:nvPr/>
        </p:nvSpPr>
        <p:spPr bwMode="auto">
          <a:xfrm>
            <a:off x="7239000" y="1143000"/>
            <a:ext cx="1397000" cy="7620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/>
          <a:lstStyle/>
          <a:p>
            <a:r>
              <a:rPr kumimoji="1" lang="en-US" sz="1200" b="1" dirty="0">
                <a:latin typeface="Arial" charset="0"/>
                <a:cs typeface="Arial" charset="0"/>
              </a:rPr>
              <a:t>Pharmaceuticals Manufacturing Management </a:t>
            </a: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  <a:hlinkClick r:id="rId3" action="ppaction://hlinkfile"/>
              </a:rPr>
              <a:t>OS</a:t>
            </a:r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endParaRPr kumimoji="1" lang="en-US" sz="1200" b="1" dirty="0">
              <a:latin typeface="Arial" charset="0"/>
              <a:cs typeface="Arial" charset="0"/>
            </a:endParaRPr>
          </a:p>
          <a:p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0" y="3733800"/>
            <a:ext cx="9144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 eaLnBrk="0" hangingPunct="0">
              <a:defRPr/>
            </a:pPr>
            <a:r>
              <a:rPr lang="en-US" sz="1600" b="1" dirty="0">
                <a:latin typeface="Calibri" pitchFamily="34" charset="0"/>
                <a:cs typeface="Times New Roman" pitchFamily="18" charset="0"/>
              </a:rPr>
              <a:t>Level III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0" y="2438400"/>
            <a:ext cx="846667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 eaLnBrk="0" hangingPunct="0">
              <a:defRPr/>
            </a:pPr>
            <a:r>
              <a:rPr lang="en-US" sz="1600" b="1" dirty="0">
                <a:latin typeface="Calibri" pitchFamily="34" charset="0"/>
                <a:cs typeface="Times New Roman" pitchFamily="18" charset="0"/>
              </a:rPr>
              <a:t>Level IV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0" y="4953000"/>
            <a:ext cx="778933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 eaLnBrk="0" hangingPunct="0">
              <a:defRPr/>
            </a:pPr>
            <a:r>
              <a:rPr lang="en-US" sz="1600" b="1" dirty="0">
                <a:latin typeface="Calibri" pitchFamily="34" charset="0"/>
                <a:cs typeface="Times New Roman" pitchFamily="18" charset="0"/>
              </a:rPr>
              <a:t>Level II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3088" name="Rectangle 67"/>
          <p:cNvSpPr>
            <a:spLocks noChangeArrowheads="1"/>
          </p:cNvSpPr>
          <p:nvPr/>
        </p:nvSpPr>
        <p:spPr bwMode="auto">
          <a:xfrm>
            <a:off x="3081867" y="4572000"/>
            <a:ext cx="1166989" cy="838200"/>
          </a:xfrm>
          <a:prstGeom prst="rect">
            <a:avLst/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Polymer Processing</a:t>
            </a: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Operation </a:t>
            </a:r>
            <a:r>
              <a:rPr kumimoji="1" lang="en-US" sz="1200" b="1" dirty="0">
                <a:latin typeface="Arial" charset="0"/>
                <a:cs typeface="Arial" charset="0"/>
                <a:hlinkClick r:id="rId4" action="ppaction://hlinkfile"/>
              </a:rPr>
              <a:t>OS</a:t>
            </a:r>
            <a:endParaRPr lang="en-US" sz="1200" b="1" dirty="0">
              <a:latin typeface="Arial" charset="0"/>
              <a:cs typeface="Arial" charset="0"/>
            </a:endParaRPr>
          </a:p>
          <a:p>
            <a:pPr algn="ctr"/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3089" name="Rectangle 68"/>
          <p:cNvSpPr>
            <a:spLocks noChangeArrowheads="1"/>
          </p:cNvSpPr>
          <p:nvPr/>
        </p:nvSpPr>
        <p:spPr bwMode="auto">
          <a:xfrm>
            <a:off x="3148189" y="3376614"/>
            <a:ext cx="1049867" cy="814387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Polymer </a:t>
            </a: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Processing</a:t>
            </a:r>
          </a:p>
          <a:p>
            <a:pPr algn="ctr"/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  <a:hlinkClick r:id="rId5" action="ppaction://hlinkfile"/>
              </a:rPr>
              <a:t>OS</a:t>
            </a:r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3090" name="Rectangle 69"/>
          <p:cNvSpPr>
            <a:spLocks noChangeArrowheads="1"/>
          </p:cNvSpPr>
          <p:nvPr/>
        </p:nvSpPr>
        <p:spPr bwMode="auto">
          <a:xfrm>
            <a:off x="3207456" y="2209801"/>
            <a:ext cx="934156" cy="752475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Polymer Processing</a:t>
            </a: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  <a:hlinkClick r:id="rId5" action="ppaction://hlinkfile"/>
              </a:rPr>
              <a:t>OS </a:t>
            </a:r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3091" name="Rectangle 66"/>
          <p:cNvSpPr>
            <a:spLocks noChangeArrowheads="1"/>
          </p:cNvSpPr>
          <p:nvPr/>
        </p:nvSpPr>
        <p:spPr bwMode="auto">
          <a:xfrm>
            <a:off x="1117600" y="5703888"/>
            <a:ext cx="1625600" cy="91440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sz="1200" b="1" dirty="0">
                <a:latin typeface="Arial" charset="0"/>
                <a:cs typeface="Arial" charset="0"/>
              </a:rPr>
              <a:t>Basic Printing and Graphic Arts Services</a:t>
            </a:r>
            <a:endParaRPr lang="en-US" sz="1200" dirty="0">
              <a:latin typeface="Arial" charset="0"/>
              <a:cs typeface="Arial" charset="0"/>
            </a:endParaRP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  <a:hlinkClick r:id="rId6" action="ppaction://hlinkfile"/>
              </a:rPr>
              <a:t>OS</a:t>
            </a:r>
            <a:endParaRPr lang="en-US" sz="1200" b="1" dirty="0">
              <a:latin typeface="Arial" charset="0"/>
              <a:cs typeface="Arial" charset="0"/>
            </a:endParaRPr>
          </a:p>
          <a:p>
            <a:pPr algn="ctr"/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3092" name="Rectangle 67"/>
          <p:cNvSpPr>
            <a:spLocks noChangeArrowheads="1"/>
          </p:cNvSpPr>
          <p:nvPr/>
        </p:nvSpPr>
        <p:spPr bwMode="auto">
          <a:xfrm>
            <a:off x="1210734" y="4525963"/>
            <a:ext cx="1608666" cy="844550"/>
          </a:xfrm>
          <a:prstGeom prst="rect">
            <a:avLst/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Printing and Graphic Arts Operation </a:t>
            </a:r>
            <a:r>
              <a:rPr kumimoji="1" lang="en-US" sz="1200" dirty="0">
                <a:latin typeface="Arial" charset="0"/>
                <a:cs typeface="Arial" charset="0"/>
                <a:hlinkClick r:id="rId7" action="ppaction://hlinkfile"/>
              </a:rPr>
              <a:t>OS</a:t>
            </a:r>
            <a:endParaRPr kumimoji="1" lang="en-US" sz="1200" dirty="0">
              <a:latin typeface="Arial" charset="0"/>
              <a:cs typeface="Arial" charset="0"/>
            </a:endParaRPr>
          </a:p>
          <a:p>
            <a:pPr algn="ctr"/>
            <a:endParaRPr lang="en-US" sz="1200" dirty="0">
              <a:latin typeface="Arial" charset="0"/>
              <a:cs typeface="Arial" charset="0"/>
            </a:endParaRPr>
          </a:p>
          <a:p>
            <a:pPr algn="ctr"/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3093" name="Rectangle 68"/>
          <p:cNvSpPr>
            <a:spLocks noChangeArrowheads="1"/>
          </p:cNvSpPr>
          <p:nvPr/>
        </p:nvSpPr>
        <p:spPr bwMode="auto">
          <a:xfrm>
            <a:off x="1303866" y="3349626"/>
            <a:ext cx="1403927" cy="823913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Printing and Graphic Arts operation</a:t>
            </a:r>
          </a:p>
          <a:p>
            <a:pPr algn="ctr"/>
            <a:r>
              <a:rPr kumimoji="1" lang="en-US" sz="1200" dirty="0">
                <a:latin typeface="Arial" charset="0"/>
                <a:cs typeface="Arial" charset="0"/>
                <a:hlinkClick r:id="rId7" action="ppaction://hlinkfile"/>
              </a:rPr>
              <a:t>OS</a:t>
            </a:r>
            <a:endParaRPr kumimoji="1" lang="en-US" sz="1200" dirty="0">
              <a:latin typeface="Arial" charset="0"/>
              <a:cs typeface="Arial" charset="0"/>
            </a:endParaRPr>
          </a:p>
          <a:p>
            <a:pPr algn="ctr"/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3094" name="Rectangle 69"/>
          <p:cNvSpPr>
            <a:spLocks noChangeArrowheads="1"/>
          </p:cNvSpPr>
          <p:nvPr/>
        </p:nvSpPr>
        <p:spPr bwMode="auto">
          <a:xfrm>
            <a:off x="1413932" y="2209801"/>
            <a:ext cx="1176867" cy="741363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Printing and Graphic Arts Supervision </a:t>
            </a:r>
            <a:r>
              <a:rPr kumimoji="1" lang="en-US" sz="1200" dirty="0">
                <a:latin typeface="Arial" charset="0"/>
                <a:cs typeface="Arial" charset="0"/>
                <a:hlinkClick r:id="rId8" action="ppaction://hlinkfile"/>
              </a:rPr>
              <a:t>OS</a:t>
            </a:r>
            <a:endParaRPr kumimoji="1" lang="en-US" sz="1200" dirty="0">
              <a:latin typeface="Arial" charset="0"/>
              <a:cs typeface="Arial" charset="0"/>
            </a:endParaRPr>
          </a:p>
          <a:p>
            <a:pPr algn="ctr"/>
            <a:endParaRPr kumimoji="1" lang="en-US" sz="1200" dirty="0">
              <a:latin typeface="Arial" charset="0"/>
              <a:cs typeface="Arial" charset="0"/>
            </a:endParaRPr>
          </a:p>
          <a:p>
            <a:pPr algn="ctr"/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3095" name="Rectangle 70"/>
          <p:cNvSpPr>
            <a:spLocks noChangeArrowheads="1"/>
          </p:cNvSpPr>
          <p:nvPr/>
        </p:nvSpPr>
        <p:spPr bwMode="auto">
          <a:xfrm>
            <a:off x="1727200" y="1092200"/>
            <a:ext cx="4741333" cy="762000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Chemical Products Processing Management</a:t>
            </a: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 </a:t>
            </a:r>
            <a:r>
              <a:rPr kumimoji="1" lang="en-US" sz="1200" b="1" dirty="0">
                <a:latin typeface="Arial" charset="0"/>
                <a:cs typeface="Arial" charset="0"/>
                <a:hlinkClick r:id="rId9" action="ppaction://hlinkfile"/>
              </a:rPr>
              <a:t>OS</a:t>
            </a:r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3096" name="Rectangle 66"/>
          <p:cNvSpPr>
            <a:spLocks noChangeArrowheads="1"/>
          </p:cNvSpPr>
          <p:nvPr/>
        </p:nvSpPr>
        <p:spPr bwMode="auto">
          <a:xfrm>
            <a:off x="2810933" y="5715000"/>
            <a:ext cx="4470400" cy="91440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Basic Chemicals Processing </a:t>
            </a: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Work</a:t>
            </a: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  <a:hlinkClick r:id="rId10" action="ppaction://hlinkfile"/>
              </a:rPr>
              <a:t>OS </a:t>
            </a:r>
            <a:endParaRPr lang="en-US" sz="1200" b="1" dirty="0">
              <a:latin typeface="Arial" charset="0"/>
              <a:cs typeface="Arial" charset="0"/>
            </a:endParaRPr>
          </a:p>
          <a:p>
            <a:pPr algn="ctr"/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3097" name="Rectangle 67"/>
          <p:cNvSpPr>
            <a:spLocks noChangeArrowheads="1"/>
          </p:cNvSpPr>
          <p:nvPr/>
        </p:nvSpPr>
        <p:spPr bwMode="auto">
          <a:xfrm>
            <a:off x="4318000" y="4572000"/>
            <a:ext cx="1313745" cy="838200"/>
          </a:xfrm>
          <a:prstGeom prst="rect">
            <a:avLst/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Pulping and Paper Making Operation</a:t>
            </a: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  <a:hlinkClick r:id="rId11" action="ppaction://hlinkfile"/>
              </a:rPr>
              <a:t>OS</a:t>
            </a:r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endParaRPr lang="en-US" sz="1200" b="1" dirty="0">
              <a:latin typeface="Arial" charset="0"/>
              <a:cs typeface="Arial" charset="0"/>
            </a:endParaRPr>
          </a:p>
          <a:p>
            <a:pPr algn="ctr"/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3098" name="Rectangle 68"/>
          <p:cNvSpPr>
            <a:spLocks noChangeArrowheads="1"/>
          </p:cNvSpPr>
          <p:nvPr/>
        </p:nvSpPr>
        <p:spPr bwMode="auto">
          <a:xfrm>
            <a:off x="4385734" y="3376614"/>
            <a:ext cx="1253066" cy="814387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Pulping and Paper making Operation</a:t>
            </a: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  <a:hlinkClick r:id="rId11" action="ppaction://hlinkfile"/>
              </a:rPr>
              <a:t>OS</a:t>
            </a:r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3099" name="Rectangle 69"/>
          <p:cNvSpPr>
            <a:spLocks noChangeArrowheads="1"/>
          </p:cNvSpPr>
          <p:nvPr/>
        </p:nvSpPr>
        <p:spPr bwMode="auto">
          <a:xfrm>
            <a:off x="4437946" y="2209801"/>
            <a:ext cx="1200854" cy="804863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en-US" sz="1100" b="1" dirty="0">
                <a:latin typeface="Arial" charset="0"/>
                <a:cs typeface="Arial" charset="0"/>
              </a:rPr>
              <a:t>Pulping and Paper making Supervision </a:t>
            </a:r>
            <a:r>
              <a:rPr kumimoji="1" lang="en-US" sz="1100" b="1" dirty="0">
                <a:latin typeface="Arial" charset="0"/>
                <a:cs typeface="Arial" charset="0"/>
                <a:hlinkClick r:id="rId11" action="ppaction://hlinkfile"/>
              </a:rPr>
              <a:t>OS</a:t>
            </a:r>
            <a:endParaRPr lang="en-US" sz="1100" dirty="0">
              <a:latin typeface="Arial" charset="0"/>
              <a:cs typeface="Arial" charset="0"/>
            </a:endParaRPr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33867" y="1447800"/>
            <a:ext cx="846667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 eaLnBrk="0" hangingPunct="0">
              <a:defRPr/>
            </a:pPr>
            <a:r>
              <a:rPr lang="en-US" sz="1600" b="1" dirty="0">
                <a:latin typeface="Calibri" pitchFamily="34" charset="0"/>
                <a:cs typeface="Times New Roman" pitchFamily="18" charset="0"/>
              </a:rPr>
              <a:t>Level V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3103" name="Rectangle 66"/>
          <p:cNvSpPr>
            <a:spLocks noChangeArrowheads="1"/>
          </p:cNvSpPr>
          <p:nvPr/>
        </p:nvSpPr>
        <p:spPr bwMode="auto">
          <a:xfrm>
            <a:off x="7336368" y="5715000"/>
            <a:ext cx="1773766" cy="92075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Basic Pharmaceuticals</a:t>
            </a: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 Manufacturing </a:t>
            </a:r>
          </a:p>
          <a:p>
            <a:pPr algn="ctr"/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  <a:hlinkClick r:id="rId12" action="ppaction://hlinkfile"/>
              </a:rPr>
              <a:t>OS</a:t>
            </a:r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endParaRPr lang="en-US" sz="1200" b="1" dirty="0">
              <a:latin typeface="Arial" charset="0"/>
              <a:cs typeface="Arial" charset="0"/>
            </a:endParaRPr>
          </a:p>
          <a:p>
            <a:pPr algn="ctr"/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3104" name="Rectangle 67"/>
          <p:cNvSpPr>
            <a:spLocks noChangeArrowheads="1"/>
          </p:cNvSpPr>
          <p:nvPr/>
        </p:nvSpPr>
        <p:spPr bwMode="auto">
          <a:xfrm>
            <a:off x="7315200" y="4572000"/>
            <a:ext cx="1610078" cy="838200"/>
          </a:xfrm>
          <a:prstGeom prst="rect">
            <a:avLst/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Pharmaceuticals </a:t>
            </a: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Manufacturing </a:t>
            </a: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  <a:hlinkClick r:id="rId13" action="ppaction://hlinkfile"/>
              </a:rPr>
              <a:t>OS</a:t>
            </a:r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endParaRPr lang="en-US" sz="1200" b="1" dirty="0">
              <a:latin typeface="Arial" charset="0"/>
              <a:cs typeface="Arial" charset="0"/>
            </a:endParaRPr>
          </a:p>
          <a:p>
            <a:pPr algn="ctr"/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3105" name="Rectangle 68"/>
          <p:cNvSpPr>
            <a:spLocks noChangeArrowheads="1"/>
          </p:cNvSpPr>
          <p:nvPr/>
        </p:nvSpPr>
        <p:spPr bwMode="auto">
          <a:xfrm>
            <a:off x="7353300" y="3387725"/>
            <a:ext cx="1405467" cy="83820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Pharmaceuticals</a:t>
            </a: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 Manufacturing</a:t>
            </a: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  <a:hlinkClick r:id="rId13" action="ppaction://hlinkfile"/>
              </a:rPr>
              <a:t>OS</a:t>
            </a:r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 </a:t>
            </a:r>
          </a:p>
          <a:p>
            <a:pPr algn="ctr"/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3106" name="Rectangle 69"/>
          <p:cNvSpPr>
            <a:spLocks noChangeArrowheads="1"/>
          </p:cNvSpPr>
          <p:nvPr/>
        </p:nvSpPr>
        <p:spPr bwMode="auto">
          <a:xfrm>
            <a:off x="7239000" y="2251075"/>
            <a:ext cx="1452033" cy="750888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Pharmaceuticals Manufacturing Supervision</a:t>
            </a: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  <a:hlinkClick r:id="rId14" action="ppaction://hlinkfile"/>
              </a:rPr>
              <a:t>OS</a:t>
            </a:r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r>
              <a:rPr kumimoji="1" lang="en-US" sz="1200" b="1" dirty="0">
                <a:latin typeface="Arial" charset="0"/>
                <a:cs typeface="Arial" charset="0"/>
              </a:rPr>
              <a:t> </a:t>
            </a:r>
          </a:p>
          <a:p>
            <a:pPr algn="ctr"/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46" name="Up Arrow 38"/>
          <p:cNvSpPr>
            <a:spLocks noChangeArrowheads="1"/>
          </p:cNvSpPr>
          <p:nvPr/>
        </p:nvSpPr>
        <p:spPr bwMode="auto">
          <a:xfrm>
            <a:off x="6062133" y="1905001"/>
            <a:ext cx="376601" cy="314921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47" name="Up Arrow 38"/>
          <p:cNvSpPr>
            <a:spLocks noChangeArrowheads="1"/>
          </p:cNvSpPr>
          <p:nvPr/>
        </p:nvSpPr>
        <p:spPr bwMode="auto">
          <a:xfrm>
            <a:off x="7868120" y="3052383"/>
            <a:ext cx="376601" cy="314921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48" name="Up Arrow 38"/>
          <p:cNvSpPr>
            <a:spLocks noChangeArrowheads="1"/>
          </p:cNvSpPr>
          <p:nvPr/>
        </p:nvSpPr>
        <p:spPr bwMode="auto">
          <a:xfrm>
            <a:off x="7870006" y="4278357"/>
            <a:ext cx="376601" cy="314921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49" name="Up Arrow 38"/>
          <p:cNvSpPr>
            <a:spLocks noChangeArrowheads="1"/>
          </p:cNvSpPr>
          <p:nvPr/>
        </p:nvSpPr>
        <p:spPr bwMode="auto">
          <a:xfrm>
            <a:off x="7924800" y="5410200"/>
            <a:ext cx="376601" cy="297823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62" name="Up Arrow 38"/>
          <p:cNvSpPr>
            <a:spLocks noChangeArrowheads="1"/>
          </p:cNvSpPr>
          <p:nvPr/>
        </p:nvSpPr>
        <p:spPr bwMode="auto">
          <a:xfrm>
            <a:off x="6229266" y="3036155"/>
            <a:ext cx="319697" cy="314921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3122" name="Rectangle 67"/>
          <p:cNvSpPr>
            <a:spLocks noChangeArrowheads="1"/>
          </p:cNvSpPr>
          <p:nvPr/>
        </p:nvSpPr>
        <p:spPr bwMode="auto">
          <a:xfrm>
            <a:off x="5689600" y="4600575"/>
            <a:ext cx="1517474" cy="831850"/>
          </a:xfrm>
          <a:prstGeom prst="rect">
            <a:avLst/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kumimoji="1" lang="en-US" sz="1200" b="1" dirty="0">
                <a:latin typeface="Arial" charset="0"/>
                <a:cs typeface="Arial" charset="0"/>
              </a:rPr>
              <a:t>Soap and Detergent </a:t>
            </a:r>
          </a:p>
          <a:p>
            <a:pPr algn="ctr" eaLnBrk="0" hangingPunct="0"/>
            <a:r>
              <a:rPr kumimoji="1" lang="en-US" sz="1200" b="1" dirty="0">
                <a:latin typeface="Arial" charset="0"/>
                <a:cs typeface="Arial" charset="0"/>
              </a:rPr>
              <a:t>Manufacturing Operation </a:t>
            </a:r>
            <a:r>
              <a:rPr kumimoji="1" lang="en-US" sz="1200" b="1" dirty="0">
                <a:latin typeface="Arial" charset="0"/>
                <a:cs typeface="Arial" charset="0"/>
                <a:hlinkClick r:id="rId15" action="ppaction://hlinkfile"/>
              </a:rPr>
              <a:t>OS</a:t>
            </a:r>
            <a:endParaRPr kumimoji="1" lang="en-US" sz="1200" b="1" dirty="0">
              <a:latin typeface="Arial" charset="0"/>
              <a:cs typeface="Arial" charset="0"/>
            </a:endParaRPr>
          </a:p>
          <a:p>
            <a:pPr algn="ctr" eaLnBrk="0" hangingPunct="0"/>
            <a:endParaRPr lang="en-US" sz="1200" b="1" dirty="0">
              <a:latin typeface="Arial" charset="0"/>
              <a:cs typeface="Arial" charset="0"/>
            </a:endParaRPr>
          </a:p>
          <a:p>
            <a:pPr algn="ctr"/>
            <a:endParaRPr lang="en-US" sz="1200" b="1" dirty="0">
              <a:latin typeface="Arial" charset="0"/>
              <a:cs typeface="Arial" charset="0"/>
            </a:endParaRPr>
          </a:p>
        </p:txBody>
      </p:sp>
      <p:sp>
        <p:nvSpPr>
          <p:cNvPr id="3123" name="Rectangle 68"/>
          <p:cNvSpPr>
            <a:spLocks noChangeArrowheads="1"/>
          </p:cNvSpPr>
          <p:nvPr/>
        </p:nvSpPr>
        <p:spPr bwMode="auto">
          <a:xfrm>
            <a:off x="5744634" y="3365500"/>
            <a:ext cx="1379806" cy="847725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kumimoji="1" lang="en-US" sz="1200" b="1" dirty="0">
                <a:latin typeface="Arial" charset="0"/>
                <a:cs typeface="Arial" charset="0"/>
              </a:rPr>
              <a:t>Advanced Soap and Detergent </a:t>
            </a:r>
          </a:p>
          <a:p>
            <a:pPr algn="ctr" eaLnBrk="0" hangingPunct="0"/>
            <a:r>
              <a:rPr kumimoji="1" lang="en-US" sz="1200" b="1" dirty="0">
                <a:latin typeface="Arial" charset="0"/>
                <a:cs typeface="Arial" charset="0"/>
              </a:rPr>
              <a:t>Manufacturing Operation </a:t>
            </a:r>
            <a:r>
              <a:rPr kumimoji="1" lang="en-US" sz="1200" b="1" dirty="0">
                <a:latin typeface="Arial" charset="0"/>
                <a:cs typeface="Arial" charset="0"/>
                <a:hlinkClick r:id="rId16" action="ppaction://hlinkfile"/>
              </a:rPr>
              <a:t>OS</a:t>
            </a:r>
            <a:endParaRPr kumimoji="1" lang="en-US" sz="1200" b="1" dirty="0">
              <a:latin typeface="Arial" charset="0"/>
              <a:cs typeface="Arial" charset="0"/>
            </a:endParaRPr>
          </a:p>
          <a:p>
            <a:pPr algn="ctr" eaLnBrk="0" hangingPunct="0"/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endParaRPr lang="en-US" sz="1200" b="1" dirty="0">
              <a:latin typeface="Arial" charset="0"/>
              <a:cs typeface="Arial" charset="0"/>
            </a:endParaRPr>
          </a:p>
        </p:txBody>
      </p:sp>
      <p:sp>
        <p:nvSpPr>
          <p:cNvPr id="3124" name="Rectangle 69"/>
          <p:cNvSpPr>
            <a:spLocks noChangeArrowheads="1"/>
          </p:cNvSpPr>
          <p:nvPr/>
        </p:nvSpPr>
        <p:spPr bwMode="auto">
          <a:xfrm>
            <a:off x="5887156" y="2238375"/>
            <a:ext cx="1123244" cy="774700"/>
          </a:xfrm>
          <a:prstGeom prst="rect">
            <a:avLst/>
          </a:prstGeom>
          <a:solidFill>
            <a:srgbClr val="FFCCFF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kumimoji="1" lang="en-US" sz="900" b="1" dirty="0">
                <a:latin typeface="Arial" charset="0"/>
                <a:cs typeface="Arial" charset="0"/>
              </a:rPr>
              <a:t>Soap and Detergent Manufacturing Operations Supervision </a:t>
            </a:r>
            <a:r>
              <a:rPr kumimoji="1" lang="en-US" sz="1000" b="1" dirty="0">
                <a:latin typeface="Arial" charset="0"/>
                <a:cs typeface="Arial" charset="0"/>
                <a:hlinkClick r:id="rId17" action="ppaction://hlinkfile"/>
              </a:rPr>
              <a:t>OS</a:t>
            </a:r>
            <a:endParaRPr kumimoji="1" lang="en-US" sz="1000" b="1" dirty="0">
              <a:latin typeface="Arial" charset="0"/>
              <a:cs typeface="Arial" charset="0"/>
            </a:endParaRPr>
          </a:p>
          <a:p>
            <a:pPr algn="ctr" eaLnBrk="0" hangingPunct="0"/>
            <a:endParaRPr kumimoji="1" lang="en-US" sz="1200" b="1" dirty="0">
              <a:latin typeface="Arial" charset="0"/>
              <a:cs typeface="Arial" charset="0"/>
            </a:endParaRPr>
          </a:p>
          <a:p>
            <a:pPr algn="ctr"/>
            <a:endParaRPr lang="en-US" sz="1200" b="1" dirty="0">
              <a:latin typeface="Arial" charset="0"/>
              <a:cs typeface="Arial" charset="0"/>
            </a:endParaRPr>
          </a:p>
        </p:txBody>
      </p:sp>
      <p:sp>
        <p:nvSpPr>
          <p:cNvPr id="68" name="Up Arrow 38"/>
          <p:cNvSpPr>
            <a:spLocks noChangeArrowheads="1"/>
          </p:cNvSpPr>
          <p:nvPr/>
        </p:nvSpPr>
        <p:spPr bwMode="auto">
          <a:xfrm>
            <a:off x="6246266" y="4277782"/>
            <a:ext cx="319697" cy="314921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69" name="Up Arrow 38"/>
          <p:cNvSpPr>
            <a:spLocks noChangeArrowheads="1"/>
          </p:cNvSpPr>
          <p:nvPr/>
        </p:nvSpPr>
        <p:spPr bwMode="auto">
          <a:xfrm>
            <a:off x="7884943" y="1918151"/>
            <a:ext cx="376601" cy="314921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55" name="Up Arrow 38"/>
          <p:cNvSpPr>
            <a:spLocks noChangeArrowheads="1"/>
          </p:cNvSpPr>
          <p:nvPr/>
        </p:nvSpPr>
        <p:spPr bwMode="auto">
          <a:xfrm>
            <a:off x="1735869" y="3048001"/>
            <a:ext cx="376601" cy="314921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57" name="Up Arrow 38"/>
          <p:cNvSpPr>
            <a:spLocks noChangeArrowheads="1"/>
          </p:cNvSpPr>
          <p:nvPr/>
        </p:nvSpPr>
        <p:spPr bwMode="auto">
          <a:xfrm>
            <a:off x="1727200" y="4191001"/>
            <a:ext cx="376601" cy="314921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58" name="Up Arrow 38"/>
          <p:cNvSpPr>
            <a:spLocks noChangeArrowheads="1"/>
          </p:cNvSpPr>
          <p:nvPr/>
        </p:nvSpPr>
        <p:spPr bwMode="auto">
          <a:xfrm>
            <a:off x="1735204" y="5401272"/>
            <a:ext cx="376601" cy="297823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59" name="Up Arrow 38"/>
          <p:cNvSpPr>
            <a:spLocks noChangeArrowheads="1"/>
          </p:cNvSpPr>
          <p:nvPr/>
        </p:nvSpPr>
        <p:spPr bwMode="auto">
          <a:xfrm>
            <a:off x="3539067" y="1905001"/>
            <a:ext cx="376601" cy="314921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60" name="Up Arrow 38"/>
          <p:cNvSpPr>
            <a:spLocks noChangeArrowheads="1"/>
          </p:cNvSpPr>
          <p:nvPr/>
        </p:nvSpPr>
        <p:spPr bwMode="auto">
          <a:xfrm>
            <a:off x="4775200" y="3048001"/>
            <a:ext cx="376601" cy="314921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61" name="Up Arrow 38"/>
          <p:cNvSpPr>
            <a:spLocks noChangeArrowheads="1"/>
          </p:cNvSpPr>
          <p:nvPr/>
        </p:nvSpPr>
        <p:spPr bwMode="auto">
          <a:xfrm>
            <a:off x="4787197" y="4226350"/>
            <a:ext cx="376601" cy="314921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63" name="Up Arrow 38"/>
          <p:cNvSpPr>
            <a:spLocks noChangeArrowheads="1"/>
          </p:cNvSpPr>
          <p:nvPr/>
        </p:nvSpPr>
        <p:spPr bwMode="auto">
          <a:xfrm>
            <a:off x="4778268" y="5410201"/>
            <a:ext cx="376601" cy="297823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64" name="Up Arrow 38"/>
          <p:cNvSpPr>
            <a:spLocks noChangeArrowheads="1"/>
          </p:cNvSpPr>
          <p:nvPr/>
        </p:nvSpPr>
        <p:spPr bwMode="auto">
          <a:xfrm>
            <a:off x="4668756" y="1890019"/>
            <a:ext cx="376601" cy="314921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65" name="Up Arrow 38"/>
          <p:cNvSpPr>
            <a:spLocks noChangeArrowheads="1"/>
          </p:cNvSpPr>
          <p:nvPr/>
        </p:nvSpPr>
        <p:spPr bwMode="auto">
          <a:xfrm>
            <a:off x="3540725" y="3036001"/>
            <a:ext cx="340663" cy="314921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66" name="Up Arrow 38"/>
          <p:cNvSpPr>
            <a:spLocks noChangeArrowheads="1"/>
          </p:cNvSpPr>
          <p:nvPr/>
        </p:nvSpPr>
        <p:spPr bwMode="auto">
          <a:xfrm>
            <a:off x="3542525" y="4226350"/>
            <a:ext cx="340663" cy="314921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67" name="Up Arrow 38"/>
          <p:cNvSpPr>
            <a:spLocks noChangeArrowheads="1"/>
          </p:cNvSpPr>
          <p:nvPr/>
        </p:nvSpPr>
        <p:spPr bwMode="auto">
          <a:xfrm>
            <a:off x="3492666" y="5436621"/>
            <a:ext cx="376601" cy="297823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70" name="Up Arrow 38"/>
          <p:cNvSpPr>
            <a:spLocks noChangeArrowheads="1"/>
          </p:cNvSpPr>
          <p:nvPr/>
        </p:nvSpPr>
        <p:spPr bwMode="auto">
          <a:xfrm>
            <a:off x="1727200" y="1894880"/>
            <a:ext cx="376601" cy="314921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  <p:sp>
        <p:nvSpPr>
          <p:cNvPr id="51" name="Up Arrow 38"/>
          <p:cNvSpPr>
            <a:spLocks noChangeArrowheads="1"/>
          </p:cNvSpPr>
          <p:nvPr/>
        </p:nvSpPr>
        <p:spPr bwMode="auto">
          <a:xfrm>
            <a:off x="6206067" y="5410201"/>
            <a:ext cx="376601" cy="297823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endParaRPr lang="en-US" sz="1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120</Words>
  <Application>Microsoft Office PowerPoint</Application>
  <PresentationFormat>On-screen Show (4:3)</PresentationFormat>
  <Paragraphs>55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Getey</dc:creator>
  <cp:lastModifiedBy>Getey</cp:lastModifiedBy>
  <cp:revision>17</cp:revision>
  <dcterms:created xsi:type="dcterms:W3CDTF">2013-07-19T12:53:42Z</dcterms:created>
  <dcterms:modified xsi:type="dcterms:W3CDTF">2014-03-03T06:57:03Z</dcterms:modified>
</cp:coreProperties>
</file>